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6" d="100"/>
          <a:sy n="116" d="100"/>
        </p:scale>
        <p:origin x="2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3FCA5D-0FC0-46E3-A9AB-1980D4C67767}" type="datetimeFigureOut">
              <a:rPr lang="es-CO" smtClean="0"/>
              <a:t>20/11/2019</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BD44CA-19F9-427E-996F-C7D111E2AE42}" type="slidenum">
              <a:rPr lang="es-CO" smtClean="0"/>
              <a:t>‹Nº›</a:t>
            </a:fld>
            <a:endParaRPr lang="es-CO"/>
          </a:p>
        </p:txBody>
      </p:sp>
    </p:spTree>
    <p:extLst>
      <p:ext uri="{BB962C8B-B14F-4D97-AF65-F5344CB8AC3E}">
        <p14:creationId xmlns:p14="http://schemas.microsoft.com/office/powerpoint/2010/main" val="64066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54BD44CA-19F9-427E-996F-C7D111E2AE42}" type="slidenum">
              <a:rPr lang="es-CO" smtClean="0"/>
              <a:t>2</a:t>
            </a:fld>
            <a:endParaRPr lang="es-CO"/>
          </a:p>
        </p:txBody>
      </p:sp>
    </p:spTree>
    <p:extLst>
      <p:ext uri="{BB962C8B-B14F-4D97-AF65-F5344CB8AC3E}">
        <p14:creationId xmlns:p14="http://schemas.microsoft.com/office/powerpoint/2010/main" val="2963219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780094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3320681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6565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24380663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523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3502871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20150747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2634408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3876335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60A47BA-8BFF-4CFF-990D-875D97CD0131}" type="datetimeFigureOut">
              <a:rPr lang="es-CO" smtClean="0"/>
              <a:t>20/11/2019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81036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60A47BA-8BFF-4CFF-990D-875D97CD0131}" type="datetimeFigureOut">
              <a:rPr lang="es-CO" smtClean="0"/>
              <a:t>20/11/2019</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2873848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60A47BA-8BFF-4CFF-990D-875D97CD0131}" type="datetimeFigureOut">
              <a:rPr lang="es-CO" smtClean="0"/>
              <a:t>20/11/2019</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3351329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60A47BA-8BFF-4CFF-990D-875D97CD0131}" type="datetimeFigureOut">
              <a:rPr lang="es-CO" smtClean="0"/>
              <a:t>20/11/2019</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606848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0A47BA-8BFF-4CFF-990D-875D97CD0131}" type="datetimeFigureOut">
              <a:rPr lang="es-CO" smtClean="0"/>
              <a:t>20/11/2019</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3708712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60A47BA-8BFF-4CFF-990D-875D97CD0131}" type="datetimeFigureOut">
              <a:rPr lang="es-CO" smtClean="0"/>
              <a:t>20/11/2019</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20391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60A47BA-8BFF-4CFF-990D-875D97CD0131}" type="datetimeFigureOut">
              <a:rPr lang="es-CO" smtClean="0"/>
              <a:t>20/11/2019</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4126D2A-2638-4F91-B7EB-82821C87E33C}" type="slidenum">
              <a:rPr lang="es-CO" smtClean="0"/>
              <a:t>‹Nº›</a:t>
            </a:fld>
            <a:endParaRPr lang="es-CO"/>
          </a:p>
        </p:txBody>
      </p:sp>
    </p:spTree>
    <p:extLst>
      <p:ext uri="{BB962C8B-B14F-4D97-AF65-F5344CB8AC3E}">
        <p14:creationId xmlns:p14="http://schemas.microsoft.com/office/powerpoint/2010/main" val="430093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60A47BA-8BFF-4CFF-990D-875D97CD0131}" type="datetimeFigureOut">
              <a:rPr lang="es-CO" smtClean="0"/>
              <a:t>20/11/2019</a:t>
            </a:fld>
            <a:endParaRPr lang="es-CO"/>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4126D2A-2638-4F91-B7EB-82821C87E33C}" type="slidenum">
              <a:rPr lang="es-CO" smtClean="0"/>
              <a:t>‹Nº›</a:t>
            </a:fld>
            <a:endParaRPr lang="es-CO"/>
          </a:p>
        </p:txBody>
      </p:sp>
    </p:spTree>
    <p:extLst>
      <p:ext uri="{BB962C8B-B14F-4D97-AF65-F5344CB8AC3E}">
        <p14:creationId xmlns:p14="http://schemas.microsoft.com/office/powerpoint/2010/main" val="2050986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es.wikipedia.org/wiki/Ciencia" TargetMode="External"/><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hyperlink" Target="https://es.wikipedia.org/wiki/Educaci%C3%B3n_tecnol%C3%B3gica" TargetMode="External"/><Relationship Id="rId5" Type="http://schemas.openxmlformats.org/officeDocument/2006/relationships/hyperlink" Target="https://es.wikipedia.org/wiki/Idioma_griego" TargetMode="External"/><Relationship Id="rId4" Type="http://schemas.openxmlformats.org/officeDocument/2006/relationships/hyperlink" Target="https://es.wikipedia.org/wiki/M%C3%A9todo_cient%C3%ADfico"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15305" y="1297177"/>
            <a:ext cx="7766936" cy="1646302"/>
          </a:xfrm>
        </p:spPr>
        <p:txBody>
          <a:bodyPr/>
          <a:lstStyle/>
          <a:p>
            <a:r>
              <a:rPr lang="es-CO" dirty="0" smtClean="0"/>
              <a:t>Taller de recuperación.</a:t>
            </a:r>
            <a:br>
              <a:rPr lang="es-CO" dirty="0" smtClean="0"/>
            </a:br>
            <a:endParaRPr lang="es-CO" dirty="0"/>
          </a:p>
        </p:txBody>
      </p:sp>
      <p:sp>
        <p:nvSpPr>
          <p:cNvPr id="3" name="Subtítulo 2"/>
          <p:cNvSpPr>
            <a:spLocks noGrp="1"/>
          </p:cNvSpPr>
          <p:nvPr>
            <p:ph type="subTitle" idx="1"/>
          </p:nvPr>
        </p:nvSpPr>
        <p:spPr>
          <a:xfrm>
            <a:off x="1572970" y="3309431"/>
            <a:ext cx="7766936" cy="1096899"/>
          </a:xfrm>
        </p:spPr>
        <p:txBody>
          <a:bodyPr>
            <a:normAutofit/>
          </a:bodyPr>
          <a:lstStyle/>
          <a:p>
            <a:pPr algn="ctr"/>
            <a:r>
              <a:rPr lang="es-CO" sz="2800" dirty="0" smtClean="0"/>
              <a:t>Juan José Santa Roldán</a:t>
            </a:r>
          </a:p>
          <a:p>
            <a:pPr algn="ctr"/>
            <a:r>
              <a:rPr lang="es-CO" sz="2800" dirty="0" smtClean="0"/>
              <a:t>(Tecnología)</a:t>
            </a:r>
            <a:endParaRPr lang="es-CO" sz="2800" dirty="0"/>
          </a:p>
        </p:txBody>
      </p:sp>
    </p:spTree>
    <p:extLst>
      <p:ext uri="{BB962C8B-B14F-4D97-AF65-F5344CB8AC3E}">
        <p14:creationId xmlns:p14="http://schemas.microsoft.com/office/powerpoint/2010/main" val="3283895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606378" y="535459"/>
            <a:ext cx="5248553" cy="923330"/>
          </a:xfrm>
          <a:prstGeom prst="rect">
            <a:avLst/>
          </a:prstGeom>
          <a:noFill/>
        </p:spPr>
        <p:txBody>
          <a:bodyPr wrap="none" rtlCol="0">
            <a:spAutoFit/>
          </a:bodyPr>
          <a:lstStyle/>
          <a:p>
            <a:r>
              <a:rPr lang="es-CO" sz="3600" dirty="0" smtClean="0"/>
              <a:t>Historia de la tecnología</a:t>
            </a:r>
          </a:p>
          <a:p>
            <a:endParaRPr lang="es-CO" dirty="0"/>
          </a:p>
        </p:txBody>
      </p:sp>
      <p:sp>
        <p:nvSpPr>
          <p:cNvPr id="3" name="CuadroTexto 2"/>
          <p:cNvSpPr txBox="1"/>
          <p:nvPr/>
        </p:nvSpPr>
        <p:spPr>
          <a:xfrm>
            <a:off x="906160" y="1458789"/>
            <a:ext cx="8592065" cy="4247317"/>
          </a:xfrm>
          <a:prstGeom prst="rect">
            <a:avLst/>
          </a:prstGeom>
          <a:noFill/>
        </p:spPr>
        <p:txBody>
          <a:bodyPr wrap="square" rtlCol="0">
            <a:spAutoFit/>
          </a:bodyPr>
          <a:lstStyle/>
          <a:p>
            <a:r>
              <a:rPr lang="es-CO" dirty="0"/>
              <a:t>Hace algunos años, no muchos, digamos unos 5 millones de años, el hombre tenía todo su cuerpo cubierto de pelo. Luego lo perdió (aunque no en todos los casos...) pero de todas formas, el hombre encontró la forma de cubrir sus necesidades y para evitar el frío se cubría con pieles de los animales que cazaba para comer.</a:t>
            </a:r>
          </a:p>
          <a:p>
            <a:r>
              <a:rPr lang="es-CO" dirty="0"/>
              <a:t>Después, descubrió que las fibras vegetales le podían dar abrigo e inventó la ropa. Se cansó de andar descalzo e inventó los zapatos, se cansó de gritar e inventó el teléfono, se cansó de quemarse los dedos (y las pestañas) con velas e inventó la luz eléctrica, se cansó de contar a mano e invento la calculadora, y el ordenador...</a:t>
            </a:r>
          </a:p>
          <a:p>
            <a:r>
              <a:rPr lang="es-CO" dirty="0"/>
              <a:t>Como sabemos, </a:t>
            </a:r>
            <a:r>
              <a:rPr lang="es-CO" b="1" dirty="0"/>
              <a:t>la tecnología fabrica objetos para mejorar nuestra calidad de vida</a:t>
            </a:r>
            <a:r>
              <a:rPr lang="es-CO" dirty="0"/>
              <a:t> en todos los aspectos. Y es más, estas innovaciones tecnológicas parecen surgir a un ritmo muy alto, piensa si no en que rápido se quedará tu ordenador obsoleto cuando sólo pasen meses.</a:t>
            </a:r>
          </a:p>
          <a:p>
            <a:endParaRPr lang="es-CO" dirty="0"/>
          </a:p>
        </p:txBody>
      </p:sp>
    </p:spTree>
    <p:extLst>
      <p:ext uri="{BB962C8B-B14F-4D97-AF65-F5344CB8AC3E}">
        <p14:creationId xmlns:p14="http://schemas.microsoft.com/office/powerpoint/2010/main" val="316013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7655" y="0"/>
            <a:ext cx="6178378" cy="3560369"/>
          </a:xfrm>
          <a:prstGeom prst="rect">
            <a:avLst/>
          </a:prstGeom>
        </p:spPr>
      </p:pic>
      <p:sp>
        <p:nvSpPr>
          <p:cNvPr id="3" name="CuadroTexto 2"/>
          <p:cNvSpPr txBox="1"/>
          <p:nvPr/>
        </p:nvSpPr>
        <p:spPr>
          <a:xfrm>
            <a:off x="1767016" y="3560369"/>
            <a:ext cx="6499655" cy="3139321"/>
          </a:xfrm>
          <a:prstGeom prst="rect">
            <a:avLst/>
          </a:prstGeom>
          <a:noFill/>
        </p:spPr>
        <p:txBody>
          <a:bodyPr wrap="square" rtlCol="0">
            <a:spAutoFit/>
          </a:bodyPr>
          <a:lstStyle/>
          <a:p>
            <a:r>
              <a:rPr lang="es-CO" dirty="0"/>
              <a:t>La Evolución Tecnológica va mano a mano con la </a:t>
            </a:r>
            <a:r>
              <a:rPr lang="es-CO" b="1" dirty="0"/>
              <a:t>Ciencia</a:t>
            </a:r>
            <a:r>
              <a:rPr lang="es-CO" dirty="0"/>
              <a:t>, aunque ambas cosas son distintas:</a:t>
            </a:r>
          </a:p>
          <a:p>
            <a:r>
              <a:rPr lang="es-CO" dirty="0"/>
              <a:t>Los descubrimientos científicos engloban el conocimiento en sí mismo.</a:t>
            </a:r>
          </a:p>
          <a:p>
            <a:r>
              <a:rPr lang="es-CO" dirty="0"/>
              <a:t>La </a:t>
            </a:r>
            <a:r>
              <a:rPr lang="es-CO" b="1" dirty="0"/>
              <a:t>Tecnología </a:t>
            </a:r>
            <a:r>
              <a:rPr lang="es-CO" dirty="0"/>
              <a:t>aplica esos conocimientos para resolver una necesidad humana.</a:t>
            </a:r>
          </a:p>
          <a:p>
            <a:r>
              <a:rPr lang="es-CO" dirty="0"/>
              <a:t>Se suele asociar tecnología con modernidad, pero realmente la actividad tecnológica, la curiosidad por modificar nuestro entorno para mejorar nuestras condiciones de vida, es algo tan viejo como la humanidad.</a:t>
            </a:r>
          </a:p>
          <a:p>
            <a:endParaRPr lang="es-CO" dirty="0"/>
          </a:p>
        </p:txBody>
      </p:sp>
    </p:spTree>
    <p:extLst>
      <p:ext uri="{BB962C8B-B14F-4D97-AF65-F5344CB8AC3E}">
        <p14:creationId xmlns:p14="http://schemas.microsoft.com/office/powerpoint/2010/main" val="3374543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010032" y="370703"/>
            <a:ext cx="5724644" cy="646331"/>
          </a:xfrm>
          <a:prstGeom prst="rect">
            <a:avLst/>
          </a:prstGeom>
          <a:noFill/>
        </p:spPr>
        <p:txBody>
          <a:bodyPr wrap="none" rtlCol="0">
            <a:spAutoFit/>
          </a:bodyPr>
          <a:lstStyle/>
          <a:p>
            <a:r>
              <a:rPr lang="es-CO" sz="3600" dirty="0" smtClean="0"/>
              <a:t>Definición de la tecnología</a:t>
            </a:r>
            <a:endParaRPr lang="es-CO" sz="3600" dirty="0"/>
          </a:p>
        </p:txBody>
      </p:sp>
      <p:sp>
        <p:nvSpPr>
          <p:cNvPr id="3" name="CuadroTexto 2"/>
          <p:cNvSpPr txBox="1"/>
          <p:nvPr/>
        </p:nvSpPr>
        <p:spPr>
          <a:xfrm>
            <a:off x="1927654" y="1458097"/>
            <a:ext cx="184731" cy="369332"/>
          </a:xfrm>
          <a:prstGeom prst="rect">
            <a:avLst/>
          </a:prstGeom>
          <a:noFill/>
        </p:spPr>
        <p:txBody>
          <a:bodyPr wrap="none" rtlCol="0">
            <a:spAutoFit/>
          </a:bodyPr>
          <a:lstStyle/>
          <a:p>
            <a:endParaRPr lang="es-CO"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9103" y="1087395"/>
            <a:ext cx="7061200" cy="2084762"/>
          </a:xfrm>
          <a:prstGeom prst="rect">
            <a:avLst/>
          </a:prstGeom>
        </p:spPr>
      </p:pic>
      <p:sp>
        <p:nvSpPr>
          <p:cNvPr id="5" name="CuadroTexto 4"/>
          <p:cNvSpPr txBox="1"/>
          <p:nvPr/>
        </p:nvSpPr>
        <p:spPr>
          <a:xfrm>
            <a:off x="846076" y="3409093"/>
            <a:ext cx="8775718" cy="3693319"/>
          </a:xfrm>
          <a:prstGeom prst="rect">
            <a:avLst/>
          </a:prstGeom>
          <a:noFill/>
        </p:spPr>
        <p:txBody>
          <a:bodyPr wrap="square" rtlCol="0">
            <a:spAutoFit/>
          </a:bodyPr>
          <a:lstStyle/>
          <a:p>
            <a:r>
              <a:rPr lang="es-CO" dirty="0"/>
              <a:t>La </a:t>
            </a:r>
            <a:r>
              <a:rPr lang="es-CO" b="1" dirty="0"/>
              <a:t>tecnología</a:t>
            </a:r>
            <a:r>
              <a:rPr lang="es-CO" dirty="0"/>
              <a:t> es la </a:t>
            </a:r>
            <a:r>
              <a:rPr lang="es-CO" dirty="0">
                <a:hlinkClick r:id="rId3" tooltip="Ciencia"/>
              </a:rPr>
              <a:t>ciencia</a:t>
            </a:r>
            <a:r>
              <a:rPr lang="es-CO" dirty="0"/>
              <a:t> aplicada a la resolución de problemas concretos. Constituye un conjunto de conocimientos </a:t>
            </a:r>
            <a:r>
              <a:rPr lang="es-CO" dirty="0">
                <a:hlinkClick r:id="rId4" tooltip="Método científico"/>
              </a:rPr>
              <a:t>científicamente</a:t>
            </a:r>
            <a:r>
              <a:rPr lang="es-CO" dirty="0"/>
              <a:t> ordenados, que permiten diseñar y crear bienes o servicios que facilitan la adaptación al medio ambiente y la satisfacción de las necesidades esenciales y los deseos de la humanidad. Es una palabra de origen </a:t>
            </a:r>
            <a:r>
              <a:rPr lang="es-CO" dirty="0">
                <a:hlinkClick r:id="rId5" tooltip="Idioma griego"/>
              </a:rPr>
              <a:t>griego</a:t>
            </a:r>
            <a:r>
              <a:rPr lang="es-CO" dirty="0"/>
              <a:t>, </a:t>
            </a:r>
            <a:r>
              <a:rPr lang="es-CO" dirty="0" err="1"/>
              <a:t>τεχνολογί</a:t>
            </a:r>
            <a:r>
              <a:rPr lang="es-CO" dirty="0"/>
              <a:t>α, formada por </a:t>
            </a:r>
            <a:r>
              <a:rPr lang="es-CO" i="1" dirty="0"/>
              <a:t>téchnē</a:t>
            </a:r>
            <a:r>
              <a:rPr lang="es-CO" dirty="0"/>
              <a:t> (τέχνη, </a:t>
            </a:r>
            <a:r>
              <a:rPr lang="es-CO" i="1" dirty="0"/>
              <a:t>arte, técnica u oficio</a:t>
            </a:r>
            <a:r>
              <a:rPr lang="es-CO" dirty="0"/>
              <a:t>, que puede ser traducido como </a:t>
            </a:r>
            <a:r>
              <a:rPr lang="es-CO" i="1" dirty="0"/>
              <a:t>destreza</a:t>
            </a:r>
            <a:r>
              <a:rPr lang="es-CO" dirty="0"/>
              <a:t>) y </a:t>
            </a:r>
            <a:r>
              <a:rPr lang="es-CO" i="1" dirty="0"/>
              <a:t>logía</a:t>
            </a:r>
            <a:r>
              <a:rPr lang="es-CO" dirty="0"/>
              <a:t> (λογία, el estudio de algo).</a:t>
            </a:r>
          </a:p>
          <a:p>
            <a:r>
              <a:rPr lang="es-CO" dirty="0"/>
              <a:t>Aunque hay muchas tecnologías muy diferentes entre sí, es frecuente usar el término </a:t>
            </a:r>
            <a:r>
              <a:rPr lang="es-CO" i="1" dirty="0"/>
              <a:t>tecnología</a:t>
            </a:r>
            <a:r>
              <a:rPr lang="es-CO" dirty="0"/>
              <a:t> en singular para referirse al conjunto de todas, o también a una de ellas. La palabra </a:t>
            </a:r>
            <a:r>
              <a:rPr lang="es-CO" i="1" dirty="0"/>
              <a:t>tecnología</a:t>
            </a:r>
            <a:r>
              <a:rPr lang="es-CO" dirty="0"/>
              <a:t> también se puede referir a la disciplina teórica que estudia los saberes comunes a todas las tecnologías, y en algunos contextos, a la </a:t>
            </a:r>
            <a:r>
              <a:rPr lang="es-CO" dirty="0">
                <a:hlinkClick r:id="rId6" tooltip="Educación tecnológica"/>
              </a:rPr>
              <a:t>educación tecnológica</a:t>
            </a:r>
            <a:r>
              <a:rPr lang="es-CO" dirty="0"/>
              <a:t>, la disciplina escolar abocada a la familiarización con las tecnologías más importantes.</a:t>
            </a:r>
          </a:p>
          <a:p>
            <a:endParaRPr lang="es-CO" dirty="0"/>
          </a:p>
        </p:txBody>
      </p:sp>
    </p:spTree>
    <p:extLst>
      <p:ext uri="{BB962C8B-B14F-4D97-AF65-F5344CB8AC3E}">
        <p14:creationId xmlns:p14="http://schemas.microsoft.com/office/powerpoint/2010/main" val="2811668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974455" y="296562"/>
            <a:ext cx="7719293" cy="646331"/>
          </a:xfrm>
          <a:prstGeom prst="rect">
            <a:avLst/>
          </a:prstGeom>
          <a:noFill/>
        </p:spPr>
        <p:txBody>
          <a:bodyPr wrap="none" rtlCol="0">
            <a:spAutoFit/>
          </a:bodyPr>
          <a:lstStyle/>
          <a:p>
            <a:r>
              <a:rPr lang="es-CO" sz="3600" dirty="0" smtClean="0"/>
              <a:t>Recursos renovables y no renovables</a:t>
            </a:r>
            <a:endParaRPr lang="es-CO" sz="3600" dirty="0"/>
          </a:p>
        </p:txBody>
      </p:sp>
      <p:sp>
        <p:nvSpPr>
          <p:cNvPr id="3" name="CuadroTexto 2"/>
          <p:cNvSpPr txBox="1"/>
          <p:nvPr/>
        </p:nvSpPr>
        <p:spPr>
          <a:xfrm>
            <a:off x="974455" y="1136821"/>
            <a:ext cx="10179578" cy="2585323"/>
          </a:xfrm>
          <a:prstGeom prst="rect">
            <a:avLst/>
          </a:prstGeom>
          <a:noFill/>
        </p:spPr>
        <p:txBody>
          <a:bodyPr wrap="square" rtlCol="0">
            <a:spAutoFit/>
          </a:bodyPr>
          <a:lstStyle/>
          <a:p>
            <a:r>
              <a:rPr lang="es-CO" dirty="0" smtClean="0">
                <a:solidFill>
                  <a:schemeClr val="accent2"/>
                </a:solidFill>
              </a:rPr>
              <a:t>Recursos renovables</a:t>
            </a:r>
          </a:p>
          <a:p>
            <a:r>
              <a:rPr lang="es-CO" dirty="0" smtClean="0"/>
              <a:t>Un recurso renovable es un recurso natural que se puede restaurar por procesos naturales a una velocidad superior a la del consumo por los seres humanos. La radiación solar, las mareas, el viento son recursos perpetuos que no corren peligro de agotarse a largo plazo. Los recursos renovables también incluyen materiales como madera, papel, cuero, etc. si son cosechados en forma sostenible. Algunos recursos renovables como la energía geotérmica, el agua dulce, madera y biomasa deben ser manejados cuidadosamente para evitar exceder la capacidad regeneradora mundial de los mismos. Es necesario estimar la capacidad de renovación (sostenibilidad) de tales recursos.</a:t>
            </a:r>
            <a:endParaRPr lang="es-CO" dirty="0"/>
          </a:p>
        </p:txBody>
      </p:sp>
      <p:sp>
        <p:nvSpPr>
          <p:cNvPr id="4" name="CuadroTexto 3"/>
          <p:cNvSpPr txBox="1"/>
          <p:nvPr/>
        </p:nvSpPr>
        <p:spPr>
          <a:xfrm>
            <a:off x="974455" y="3838833"/>
            <a:ext cx="9498227" cy="2862322"/>
          </a:xfrm>
          <a:prstGeom prst="rect">
            <a:avLst/>
          </a:prstGeom>
          <a:noFill/>
        </p:spPr>
        <p:txBody>
          <a:bodyPr wrap="square" rtlCol="0">
            <a:spAutoFit/>
          </a:bodyPr>
          <a:lstStyle/>
          <a:p>
            <a:r>
              <a:rPr lang="es-CO" dirty="0" smtClean="0">
                <a:solidFill>
                  <a:schemeClr val="accent2"/>
                </a:solidFill>
              </a:rPr>
              <a:t>Recursos no renovables</a:t>
            </a:r>
          </a:p>
          <a:p>
            <a:r>
              <a:rPr lang="es-CO" dirty="0" smtClean="0"/>
              <a:t>Un recurso no renovable es considerado como un recurso natural el cual no puede ser producido, cultivado, regenerado o reutilizado a una escala tal que pueda sostener su tasa de consumo. Estos recursos frecuentemente existen en cantidades fijas o son consumidos mucho más rápido de lo que la naturaleza puede recrearlos.</a:t>
            </a:r>
          </a:p>
          <a:p>
            <a:endParaRPr lang="es-CO" dirty="0" smtClean="0"/>
          </a:p>
          <a:p>
            <a:r>
              <a:rPr lang="es-CO" dirty="0" smtClean="0"/>
              <a:t>Se denominan reservas a los contingentes de recursos que pueden ser extraídos con provecho. El valor económico (monetario) depende de su escasez y demanda y es un tema que preocupa a la economía. Su utilidad como recursos depende de su aplicabilidad, pero también del costo económico y del costo energético de su localización y explotación.</a:t>
            </a:r>
            <a:endParaRPr lang="es-CO" dirty="0"/>
          </a:p>
        </p:txBody>
      </p:sp>
    </p:spTree>
    <p:extLst>
      <p:ext uri="{BB962C8B-B14F-4D97-AF65-F5344CB8AC3E}">
        <p14:creationId xmlns:p14="http://schemas.microsoft.com/office/powerpoint/2010/main" val="306564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556951" y="700214"/>
            <a:ext cx="2487091" cy="646331"/>
          </a:xfrm>
          <a:prstGeom prst="rect">
            <a:avLst/>
          </a:prstGeom>
          <a:noFill/>
        </p:spPr>
        <p:txBody>
          <a:bodyPr wrap="none" rtlCol="0">
            <a:spAutoFit/>
          </a:bodyPr>
          <a:lstStyle/>
          <a:p>
            <a:r>
              <a:rPr lang="es-CO" sz="3600" dirty="0" smtClean="0"/>
              <a:t>Renovables</a:t>
            </a:r>
            <a:endParaRPr lang="es-CO" sz="3600"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990" y="1927652"/>
            <a:ext cx="4741687" cy="3179806"/>
          </a:xfrm>
          <a:prstGeom prst="rect">
            <a:avLst/>
          </a:prstGeom>
        </p:spPr>
      </p:pic>
      <p:sp>
        <p:nvSpPr>
          <p:cNvPr id="4" name="CuadroTexto 3"/>
          <p:cNvSpPr txBox="1"/>
          <p:nvPr/>
        </p:nvSpPr>
        <p:spPr>
          <a:xfrm>
            <a:off x="6433752" y="700215"/>
            <a:ext cx="3238387" cy="646331"/>
          </a:xfrm>
          <a:prstGeom prst="rect">
            <a:avLst/>
          </a:prstGeom>
          <a:noFill/>
        </p:spPr>
        <p:txBody>
          <a:bodyPr wrap="none" rtlCol="0">
            <a:spAutoFit/>
          </a:bodyPr>
          <a:lstStyle/>
          <a:p>
            <a:r>
              <a:rPr lang="es-CO" sz="3600" dirty="0" smtClean="0"/>
              <a:t>No renovables </a:t>
            </a:r>
            <a:endParaRPr lang="es-CO" sz="3600" dirty="0"/>
          </a:p>
        </p:txBody>
      </p:sp>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3752" y="1927653"/>
            <a:ext cx="3238387" cy="3179805"/>
          </a:xfrm>
          <a:prstGeom prst="rect">
            <a:avLst/>
          </a:prstGeom>
        </p:spPr>
      </p:pic>
    </p:spTree>
    <p:extLst>
      <p:ext uri="{BB962C8B-B14F-4D97-AF65-F5344CB8AC3E}">
        <p14:creationId xmlns:p14="http://schemas.microsoft.com/office/powerpoint/2010/main" val="3856435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718487" y="304799"/>
            <a:ext cx="5253811" cy="1077218"/>
          </a:xfrm>
          <a:prstGeom prst="rect">
            <a:avLst/>
          </a:prstGeom>
          <a:noFill/>
        </p:spPr>
        <p:txBody>
          <a:bodyPr wrap="none" rtlCol="0">
            <a:spAutoFit/>
          </a:bodyPr>
          <a:lstStyle/>
          <a:p>
            <a:r>
              <a:rPr lang="es-CO" sz="3200" dirty="0" smtClean="0"/>
              <a:t>        Tipos de energía.</a:t>
            </a:r>
          </a:p>
          <a:p>
            <a:r>
              <a:rPr lang="es-CO" sz="3200" dirty="0" smtClean="0"/>
              <a:t>(Renovable – No Renovable)</a:t>
            </a:r>
            <a:endParaRPr lang="es-CO" sz="3200" dirty="0"/>
          </a:p>
        </p:txBody>
      </p:sp>
      <p:sp>
        <p:nvSpPr>
          <p:cNvPr id="3" name="Rectángulo 2"/>
          <p:cNvSpPr/>
          <p:nvPr/>
        </p:nvSpPr>
        <p:spPr>
          <a:xfrm>
            <a:off x="650789" y="1884572"/>
            <a:ext cx="6096000" cy="2031325"/>
          </a:xfrm>
          <a:prstGeom prst="rect">
            <a:avLst/>
          </a:prstGeom>
        </p:spPr>
        <p:txBody>
          <a:bodyPr>
            <a:spAutoFit/>
          </a:bodyPr>
          <a:lstStyle/>
          <a:p>
            <a:r>
              <a:rPr lang="es-CO" dirty="0" smtClean="0"/>
              <a:t>Existen varias fuentes de energía renovables</a:t>
            </a:r>
          </a:p>
          <a:p>
            <a:r>
              <a:rPr lang="es-CO" dirty="0" smtClean="0"/>
              <a:t>,como son:</a:t>
            </a:r>
          </a:p>
          <a:p>
            <a:r>
              <a:rPr lang="es-CO" dirty="0" smtClean="0"/>
              <a:t>Energía mareomotriz (mareas)</a:t>
            </a:r>
          </a:p>
          <a:p>
            <a:r>
              <a:rPr lang="es-CO" dirty="0" smtClean="0"/>
              <a:t>Energía hidráulica (embalses)</a:t>
            </a:r>
          </a:p>
          <a:p>
            <a:r>
              <a:rPr lang="es-CO" dirty="0" smtClean="0"/>
              <a:t>Energía eólica (viento)</a:t>
            </a:r>
          </a:p>
          <a:p>
            <a:r>
              <a:rPr lang="es-CO" dirty="0" smtClean="0"/>
              <a:t>Energía solar (Sol)</a:t>
            </a:r>
          </a:p>
          <a:p>
            <a:r>
              <a:rPr lang="es-CO" dirty="0" smtClean="0"/>
              <a:t>Energía de la biomasa (vegetación)</a:t>
            </a:r>
            <a:endParaRPr lang="es-CO" dirty="0"/>
          </a:p>
        </p:txBody>
      </p:sp>
      <p:sp>
        <p:nvSpPr>
          <p:cNvPr id="4" name="Rectángulo 3"/>
          <p:cNvSpPr/>
          <p:nvPr/>
        </p:nvSpPr>
        <p:spPr>
          <a:xfrm>
            <a:off x="650789" y="4322972"/>
            <a:ext cx="6096000" cy="1754326"/>
          </a:xfrm>
          <a:prstGeom prst="rect">
            <a:avLst/>
          </a:prstGeom>
        </p:spPr>
        <p:txBody>
          <a:bodyPr>
            <a:spAutoFit/>
          </a:bodyPr>
          <a:lstStyle/>
          <a:p>
            <a:r>
              <a:rPr lang="es-CO" b="0" i="0" dirty="0" smtClean="0">
                <a:solidFill>
                  <a:srgbClr val="222222"/>
                </a:solidFill>
                <a:effectLst/>
                <a:latin typeface="arial" panose="020B0604020202020204" pitchFamily="34" charset="0"/>
              </a:rPr>
              <a:t>Las </a:t>
            </a:r>
            <a:r>
              <a:rPr lang="es-CO" b="1" i="0" dirty="0" smtClean="0">
                <a:solidFill>
                  <a:srgbClr val="222222"/>
                </a:solidFill>
                <a:effectLst/>
                <a:latin typeface="arial" panose="020B0604020202020204" pitchFamily="34" charset="0"/>
              </a:rPr>
              <a:t>Fuentes de energía no renovables</a:t>
            </a:r>
            <a:r>
              <a:rPr lang="es-CO" b="0" i="0" dirty="0" smtClean="0">
                <a:solidFill>
                  <a:srgbClr val="222222"/>
                </a:solidFill>
                <a:effectLst/>
                <a:latin typeface="arial" panose="020B0604020202020204" pitchFamily="34" charset="0"/>
              </a:rPr>
              <a:t> son aquellas que se encuentran de forma limitada en el planeta y cuya velocidad de consumo es mayor que la de su regeneración. Existen varias </a:t>
            </a:r>
            <a:r>
              <a:rPr lang="es-CO" b="1" i="0" dirty="0" smtClean="0">
                <a:solidFill>
                  <a:srgbClr val="222222"/>
                </a:solidFill>
                <a:effectLst/>
                <a:latin typeface="arial" panose="020B0604020202020204" pitchFamily="34" charset="0"/>
              </a:rPr>
              <a:t>fuentes de energía no renovables</a:t>
            </a:r>
            <a:r>
              <a:rPr lang="es-CO" b="0" i="0" dirty="0" smtClean="0">
                <a:solidFill>
                  <a:srgbClr val="222222"/>
                </a:solidFill>
                <a:effectLst/>
                <a:latin typeface="arial" panose="020B0604020202020204" pitchFamily="34" charset="0"/>
              </a:rPr>
              <a:t>, como son: Los combustibles fósiles (carbón, petróleo y gas natural)</a:t>
            </a:r>
            <a:endParaRPr lang="es-CO" dirty="0"/>
          </a:p>
        </p:txBody>
      </p:sp>
    </p:spTree>
    <p:extLst>
      <p:ext uri="{BB962C8B-B14F-4D97-AF65-F5344CB8AC3E}">
        <p14:creationId xmlns:p14="http://schemas.microsoft.com/office/powerpoint/2010/main" val="1407156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Que es el mercado y en que consiste</a:t>
            </a:r>
            <a:endParaRPr lang="es-CO" dirty="0"/>
          </a:p>
        </p:txBody>
      </p:sp>
      <p:sp>
        <p:nvSpPr>
          <p:cNvPr id="3" name="Marcador de contenido 2"/>
          <p:cNvSpPr>
            <a:spLocks noGrp="1"/>
          </p:cNvSpPr>
          <p:nvPr>
            <p:ph idx="1"/>
          </p:nvPr>
        </p:nvSpPr>
        <p:spPr/>
        <p:txBody>
          <a:bodyPr/>
          <a:lstStyle/>
          <a:p>
            <a:r>
              <a:rPr lang="es-CO" dirty="0"/>
              <a:t>En economía, un </a:t>
            </a:r>
            <a:r>
              <a:rPr lang="es-CO" b="1" dirty="0"/>
              <a:t>mercado</a:t>
            </a:r>
            <a:r>
              <a:rPr lang="es-CO" dirty="0"/>
              <a:t> es un conjunto de transacciones de procesos o intercambio de bienes o servicios entre individuos. ... Una definición de </a:t>
            </a:r>
            <a:r>
              <a:rPr lang="es-CO" b="1" dirty="0" err="1"/>
              <a:t>mercado</a:t>
            </a:r>
            <a:r>
              <a:rPr lang="es-CO" dirty="0" err="1"/>
              <a:t>según</a:t>
            </a:r>
            <a:r>
              <a:rPr lang="es-CO" dirty="0"/>
              <a:t> la mercadotecnia: Conjunto de consumidores que quieren, pueden y están dispuestos a comprar o vender un producto ofertado</a:t>
            </a:r>
            <a:r>
              <a:rPr lang="es-CO" dirty="0" smtClean="0"/>
              <a:t>.</a:t>
            </a:r>
          </a:p>
          <a:p>
            <a:r>
              <a:rPr lang="es-CO" b="1" dirty="0"/>
              <a:t>Como funcionan los mercados</a:t>
            </a:r>
            <a:r>
              <a:rPr lang="es-CO" dirty="0"/>
              <a:t>. Un </a:t>
            </a:r>
            <a:r>
              <a:rPr lang="es-CO" b="1" dirty="0"/>
              <a:t>mercado</a:t>
            </a:r>
            <a:r>
              <a:rPr lang="es-CO" dirty="0"/>
              <a:t> es cualquier acuerdo que permite a compradores y vendedores obtener información y hacer negocios entre sí. Hay diferentes tipos de </a:t>
            </a:r>
            <a:r>
              <a:rPr lang="es-CO" b="1" dirty="0"/>
              <a:t>mercados</a:t>
            </a:r>
            <a:r>
              <a:rPr lang="es-CO" dirty="0"/>
              <a:t>, como son </a:t>
            </a:r>
            <a:r>
              <a:rPr lang="es-CO" b="1" dirty="0"/>
              <a:t>mercados</a:t>
            </a:r>
            <a:r>
              <a:rPr lang="es-CO" dirty="0"/>
              <a:t> de bienes, </a:t>
            </a:r>
            <a:r>
              <a:rPr lang="es-CO" b="1" dirty="0"/>
              <a:t>mercados</a:t>
            </a:r>
            <a:r>
              <a:rPr lang="es-CO" dirty="0"/>
              <a:t> de servicios, </a:t>
            </a:r>
            <a:r>
              <a:rPr lang="es-CO" b="1" dirty="0"/>
              <a:t>mercados</a:t>
            </a:r>
            <a:r>
              <a:rPr lang="es-CO" dirty="0"/>
              <a:t> de recursos y </a:t>
            </a:r>
            <a:r>
              <a:rPr lang="es-CO" b="1" dirty="0"/>
              <a:t>mercados</a:t>
            </a:r>
            <a:r>
              <a:rPr lang="es-CO" dirty="0"/>
              <a:t> de otros insumos manufacturados.</a:t>
            </a:r>
            <a:endParaRPr lang="es-CO" dirty="0"/>
          </a:p>
        </p:txBody>
      </p:sp>
    </p:spTree>
    <p:extLst>
      <p:ext uri="{BB962C8B-B14F-4D97-AF65-F5344CB8AC3E}">
        <p14:creationId xmlns:p14="http://schemas.microsoft.com/office/powerpoint/2010/main" val="2963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Consumidores y clientes</a:t>
            </a:r>
            <a:endParaRPr lang="es-CO" dirty="0"/>
          </a:p>
        </p:txBody>
      </p:sp>
      <p:sp>
        <p:nvSpPr>
          <p:cNvPr id="3" name="Marcador de contenido 2"/>
          <p:cNvSpPr>
            <a:spLocks noGrp="1"/>
          </p:cNvSpPr>
          <p:nvPr>
            <p:ph idx="1"/>
          </p:nvPr>
        </p:nvSpPr>
        <p:spPr/>
        <p:txBody>
          <a:bodyPr/>
          <a:lstStyle/>
          <a:p>
            <a:r>
              <a:rPr lang="es-CO" dirty="0" smtClean="0">
                <a:solidFill>
                  <a:schemeClr val="accent1"/>
                </a:solidFill>
              </a:rPr>
              <a:t>Consumidor: </a:t>
            </a:r>
            <a:r>
              <a:rPr lang="es-CO" dirty="0"/>
              <a:t>Que consume bienes y productos en una sociedad de mercado</a:t>
            </a:r>
            <a:r>
              <a:rPr lang="es-CO" dirty="0" smtClean="0"/>
              <a:t>.</a:t>
            </a:r>
          </a:p>
          <a:p>
            <a:r>
              <a:rPr lang="es-CO" dirty="0" smtClean="0">
                <a:solidFill>
                  <a:schemeClr val="accent1"/>
                </a:solidFill>
              </a:rPr>
              <a:t>Cliente: </a:t>
            </a:r>
            <a:r>
              <a:rPr lang="es-CO" dirty="0"/>
              <a:t>Persona que compra en un establecimiento comercial o público, especialmente la que lo hace regularmente</a:t>
            </a:r>
            <a:r>
              <a:rPr lang="es-CO" dirty="0" smtClean="0"/>
              <a:t>.</a:t>
            </a:r>
          </a:p>
          <a:p>
            <a:r>
              <a:rPr lang="es-CO" b="1" dirty="0"/>
              <a:t>Diferencia entre consumidor</a:t>
            </a:r>
            <a:r>
              <a:rPr lang="es-CO" dirty="0"/>
              <a:t>, </a:t>
            </a:r>
            <a:r>
              <a:rPr lang="es-CO" b="1" dirty="0"/>
              <a:t>cliente</a:t>
            </a:r>
            <a:r>
              <a:rPr lang="es-CO" dirty="0"/>
              <a:t> y usuario. </a:t>
            </a:r>
            <a:r>
              <a:rPr lang="es-CO" b="1" dirty="0"/>
              <a:t>Consumidor</a:t>
            </a:r>
            <a:r>
              <a:rPr lang="es-CO" dirty="0"/>
              <a:t> La persona que compra un producto o servicio. </a:t>
            </a:r>
            <a:r>
              <a:rPr lang="es-CO" b="1" dirty="0"/>
              <a:t>Cliente</a:t>
            </a:r>
            <a:r>
              <a:rPr lang="es-CO" dirty="0"/>
              <a:t> La persona que compra habitualmente en la misma empresa (</a:t>
            </a:r>
            <a:r>
              <a:rPr lang="es-CO" b="1" dirty="0"/>
              <a:t>consumidor</a:t>
            </a:r>
            <a:r>
              <a:rPr lang="es-CO" dirty="0"/>
              <a:t> habitual). Usuario La persona que disfruta habitualmente de un servicio o del empleo de un producto</a:t>
            </a:r>
            <a:r>
              <a:rPr lang="es-CO" dirty="0" smtClean="0"/>
              <a:t>.</a:t>
            </a:r>
          </a:p>
          <a:p>
            <a:endParaRPr lang="es-CO" dirty="0">
              <a:solidFill>
                <a:schemeClr val="accent1"/>
              </a:solidFill>
            </a:endParaRPr>
          </a:p>
        </p:txBody>
      </p:sp>
    </p:spTree>
    <p:extLst>
      <p:ext uri="{BB962C8B-B14F-4D97-AF65-F5344CB8AC3E}">
        <p14:creationId xmlns:p14="http://schemas.microsoft.com/office/powerpoint/2010/main" val="338057532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83</TotalTime>
  <Words>512</Words>
  <Application>Microsoft Office PowerPoint</Application>
  <PresentationFormat>Panorámica</PresentationFormat>
  <Paragraphs>41</Paragraphs>
  <Slides>9</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9</vt:i4>
      </vt:variant>
    </vt:vector>
  </HeadingPairs>
  <TitlesOfParts>
    <vt:vector size="15" baseType="lpstr">
      <vt:lpstr>arial</vt:lpstr>
      <vt:lpstr>arial</vt:lpstr>
      <vt:lpstr>Calibri</vt:lpstr>
      <vt:lpstr>Trebuchet MS</vt:lpstr>
      <vt:lpstr>Wingdings 3</vt:lpstr>
      <vt:lpstr>Faceta</vt:lpstr>
      <vt:lpstr>Taller de recuperación. </vt:lpstr>
      <vt:lpstr>Presentación de PowerPoint</vt:lpstr>
      <vt:lpstr>Presentación de PowerPoint</vt:lpstr>
      <vt:lpstr>Presentación de PowerPoint</vt:lpstr>
      <vt:lpstr>Presentación de PowerPoint</vt:lpstr>
      <vt:lpstr>Presentación de PowerPoint</vt:lpstr>
      <vt:lpstr>Presentación de PowerPoint</vt:lpstr>
      <vt:lpstr>Que es el mercado y en que consiste</vt:lpstr>
      <vt:lpstr>Consumidores y clientes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Taller de recuperación.</dc:title>
  <dc:creator>Usuario de Windows</dc:creator>
  <cp:lastModifiedBy>Usuario de Windows</cp:lastModifiedBy>
  <cp:revision>8</cp:revision>
  <dcterms:created xsi:type="dcterms:W3CDTF">2019-11-19T14:50:15Z</dcterms:created>
  <dcterms:modified xsi:type="dcterms:W3CDTF">2019-11-20T16:20:11Z</dcterms:modified>
</cp:coreProperties>
</file>